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7"/>
  </p:notesMasterIdLst>
  <p:handoutMasterIdLst>
    <p:handoutMasterId r:id="rId28"/>
  </p:handoutMasterIdLst>
  <p:sldIdLst>
    <p:sldId id="312" r:id="rId5"/>
    <p:sldId id="330" r:id="rId6"/>
    <p:sldId id="331" r:id="rId7"/>
    <p:sldId id="333" r:id="rId8"/>
    <p:sldId id="332" r:id="rId9"/>
    <p:sldId id="334" r:id="rId10"/>
    <p:sldId id="304" r:id="rId11"/>
    <p:sldId id="307" r:id="rId12"/>
    <p:sldId id="281" r:id="rId13"/>
    <p:sldId id="282" r:id="rId14"/>
    <p:sldId id="314" r:id="rId15"/>
    <p:sldId id="315" r:id="rId16"/>
    <p:sldId id="317" r:id="rId17"/>
    <p:sldId id="323" r:id="rId18"/>
    <p:sldId id="324" r:id="rId19"/>
    <p:sldId id="321" r:id="rId20"/>
    <p:sldId id="325" r:id="rId21"/>
    <p:sldId id="326" r:id="rId22"/>
    <p:sldId id="297" r:id="rId23"/>
    <p:sldId id="327" r:id="rId24"/>
    <p:sldId id="328" r:id="rId25"/>
    <p:sldId id="329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202C8F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388" autoAdjust="0"/>
  </p:normalViewPr>
  <p:slideViewPr>
    <p:cSldViewPr snapToGrid="0" snapToObjects="1">
      <p:cViewPr varScale="1">
        <p:scale>
          <a:sx n="65" d="100"/>
          <a:sy n="65" d="100"/>
        </p:scale>
        <p:origin x="936" y="6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0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97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67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12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47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1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0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6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1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AMAZON</a:t>
            </a:r>
            <a:br>
              <a:rPr lang="en-US" dirty="0"/>
            </a:br>
            <a:r>
              <a:rPr lang="en-US" dirty="0"/>
              <a:t>FRESH ANALSIS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481C03-7A31-45AB-AB6E-9AB40D782F4D}"/>
              </a:ext>
            </a:extLst>
          </p:cNvPr>
          <p:cNvSpPr txBox="1">
            <a:spLocks/>
          </p:cNvSpPr>
          <p:nvPr/>
        </p:nvSpPr>
        <p:spPr>
          <a:xfrm>
            <a:off x="765974" y="244950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5: Insert 3 new rows into the Products table using INSERT statements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23109-FF21-2AC5-D7C9-F899C76CB147}"/>
              </a:ext>
            </a:extLst>
          </p:cNvPr>
          <p:cNvSpPr txBox="1"/>
          <p:nvPr/>
        </p:nvSpPr>
        <p:spPr>
          <a:xfrm>
            <a:off x="0" y="1443841"/>
            <a:ext cx="116207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 into products(ProductID,ProductName,Category,SubCategory,PricePerUnit,StockQuantity)VALUES('3c4688d-9b32-4630-b786-3e91eb6575a5','Certainly Baker','Bakery','Sub-Bakery-4','506','383');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 into products(ProductID,ProductName,Category,SubCategory,PricePerUnit,StockQuantity) VALUES('3c4694g-9c45-4638-b796-3e81eb6575z6','Thus Snack','Snacks','Sub-Snacks-4','607','380');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 into products(ProductID,ProductName,Category,SubCategory,PricePerUnit,StockQuantity) VALUES('3c4702k-9d56-4644-b806-3e71eb6575m7','Activity Snack','Snacks','Sub-Snacks-2','300','375');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E4BDFF-3268-FAE0-2F30-3EFFED04F14E}"/>
              </a:ext>
            </a:extLst>
          </p:cNvPr>
          <p:cNvSpPr txBox="1">
            <a:spLocks/>
          </p:cNvSpPr>
          <p:nvPr/>
        </p:nvSpPr>
        <p:spPr>
          <a:xfrm>
            <a:off x="412954" y="358377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6: Update the stock quantity of a product where ProductID matches a specific ID.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814EE-F8C1-E9E6-5D41-757BBB14F79D}"/>
              </a:ext>
            </a:extLst>
          </p:cNvPr>
          <p:cNvSpPr txBox="1"/>
          <p:nvPr/>
        </p:nvSpPr>
        <p:spPr>
          <a:xfrm>
            <a:off x="3834582" y="2875002"/>
            <a:ext cx="8096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Update products set StockQuantity ='100' where productID ='11dc08ec-ef6f-43d0-abaa-414a9c336956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';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11EC88-5699-6B9D-9CE3-1B1CFDD09E76}"/>
              </a:ext>
            </a:extLst>
          </p:cNvPr>
          <p:cNvSpPr txBox="1">
            <a:spLocks/>
          </p:cNvSpPr>
          <p:nvPr/>
        </p:nvSpPr>
        <p:spPr>
          <a:xfrm>
            <a:off x="412954" y="358377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7:  Delete a supplier from the Suppliers table where their city matches a specific value.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693D2-484C-9C95-C6B7-C27F711F92FC}"/>
              </a:ext>
            </a:extLst>
          </p:cNvPr>
          <p:cNvSpPr txBox="1"/>
          <p:nvPr/>
        </p:nvSpPr>
        <p:spPr>
          <a:xfrm>
            <a:off x="1135625" y="2573593"/>
            <a:ext cx="8686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Delete supplier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where city='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Adamsshire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';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22F9A1-3517-439B-AE4B-1EFB1679A400}"/>
              </a:ext>
            </a:extLst>
          </p:cNvPr>
          <p:cNvSpPr txBox="1">
            <a:spLocks/>
          </p:cNvSpPr>
          <p:nvPr/>
        </p:nvSpPr>
        <p:spPr>
          <a:xfrm>
            <a:off x="412954" y="505861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8: Use SQL constraints to: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9726E-653F-D9CF-1964-49916F22942F}"/>
              </a:ext>
            </a:extLst>
          </p:cNvPr>
          <p:cNvSpPr txBox="1"/>
          <p:nvPr/>
        </p:nvSpPr>
        <p:spPr>
          <a:xfrm>
            <a:off x="412954" y="1225738"/>
            <a:ext cx="1053034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a CHECK constraint to ensure that ratings in the Reviews table are between 1 and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ALTER TABLE Reviews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ADD CONSTRAINT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chk_ratings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CHECK (ratings BETWEEN 1 AND 5);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a DEFAULT constraint for the PrimeMember column in the Customers table--Can be given during table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ALTER TABLE Customers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ALTER COLUMN PrimeMember SET DEFAULT NO;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EAC2082-8811-0218-A196-EABE4C5DAA29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9: Write queries using: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062A-3965-E894-89D9-92ED0660BCC2}"/>
              </a:ext>
            </a:extLst>
          </p:cNvPr>
          <p:cNvSpPr txBox="1"/>
          <p:nvPr/>
        </p:nvSpPr>
        <p:spPr>
          <a:xfrm>
            <a:off x="668593" y="1720840"/>
            <a:ext cx="12241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WHERE clause to find orders placed after 2024-01-01.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Select * from orders where orderdate &gt;'2024-01-01';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HAVING clause to list products with average ratings greater than 4.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productId, avg(rating) as avg_rating  from reviews group by productID having avg_rating &gt; 4;</a:t>
            </a:r>
          </a:p>
        </p:txBody>
      </p:sp>
    </p:spTree>
    <p:extLst>
      <p:ext uri="{BB962C8B-B14F-4D97-AF65-F5344CB8AC3E}">
        <p14:creationId xmlns:p14="http://schemas.microsoft.com/office/powerpoint/2010/main" val="250523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EAC2082-8811-0218-A196-EABE4C5DAA29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9: Write queries using: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062A-3965-E894-89D9-92ED0660BCC2}"/>
              </a:ext>
            </a:extLst>
          </p:cNvPr>
          <p:cNvSpPr txBox="1"/>
          <p:nvPr/>
        </p:nvSpPr>
        <p:spPr>
          <a:xfrm>
            <a:off x="501445" y="1166748"/>
            <a:ext cx="110219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BY and ORDER BY clauses to rank products by total sales.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products.productName, COUNT(order_details.productID/quantity) AS total_sales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products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 JOIN order_details 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products.productID = order_details.productID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BY products.productName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ORDER BY total_sales DESC;</a:t>
            </a:r>
          </a:p>
          <a:p>
            <a:pPr lvl="1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3166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4B5416-5051-3050-E0C0-448261C1A67E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11: Use SQL to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9284B-74E3-9CC8-99E3-1AEE1C9A75F3}"/>
              </a:ext>
            </a:extLst>
          </p:cNvPr>
          <p:cNvSpPr txBox="1"/>
          <p:nvPr/>
        </p:nvSpPr>
        <p:spPr>
          <a:xfrm>
            <a:off x="1199535" y="1767006"/>
            <a:ext cx="10515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Join the Orders and OrderDetails tables to calculate total revenue per order</a:t>
            </a:r>
          </a:p>
          <a:p>
            <a:r>
              <a:rPr lang="en-US" sz="2400" dirty="0"/>
              <a:t>     </a:t>
            </a:r>
          </a:p>
          <a:p>
            <a:pPr lvl="1"/>
            <a:r>
              <a:rPr lang="en-US" sz="2400" dirty="0"/>
              <a:t> select orders.orderID, ((quantity*unitprice)-discount) as sales_revenue </a:t>
            </a:r>
          </a:p>
          <a:p>
            <a:pPr lvl="1"/>
            <a:r>
              <a:rPr lang="en-US" sz="2400" dirty="0"/>
              <a:t>from orders left join order_details</a:t>
            </a:r>
          </a:p>
          <a:p>
            <a:pPr lvl="1"/>
            <a:r>
              <a:rPr lang="en-US" sz="2400" dirty="0"/>
              <a:t>on orders.orderID = order_details.orderID</a:t>
            </a:r>
          </a:p>
          <a:p>
            <a:pPr lvl="1"/>
            <a:r>
              <a:rPr lang="en-US" sz="2400" dirty="0"/>
              <a:t>group by orders.orderID</a:t>
            </a:r>
          </a:p>
          <a:p>
            <a:pPr lvl="1"/>
            <a:r>
              <a:rPr lang="en-US" sz="2400" dirty="0"/>
              <a:t>order by sales_revenue;</a:t>
            </a:r>
          </a:p>
          <a:p>
            <a:pPr lvl="1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4B5416-5051-3050-E0C0-448261C1A67E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11: Use SQL to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FD710-590B-D112-442C-A7A254B71509}"/>
              </a:ext>
            </a:extLst>
          </p:cNvPr>
          <p:cNvSpPr txBox="1"/>
          <p:nvPr/>
        </p:nvSpPr>
        <p:spPr>
          <a:xfrm>
            <a:off x="838199" y="1676291"/>
            <a:ext cx="10515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customers who placed the most orders in a specific time period.  </a:t>
            </a:r>
          </a:p>
          <a:p>
            <a:endParaRPr lang="en-US" sz="2400" dirty="0"/>
          </a:p>
          <a:p>
            <a:pPr lvl="1"/>
            <a:r>
              <a:rPr lang="en-US" sz="2400" dirty="0"/>
              <a:t>SELECT Customers.CustomerID, </a:t>
            </a:r>
            <a:r>
              <a:rPr lang="en-US" sz="2400" dirty="0" err="1"/>
              <a:t>Customers.Name</a:t>
            </a:r>
            <a:r>
              <a:rPr lang="en-US" sz="2400" dirty="0"/>
              <a:t>, count(orderId) as total_orders </a:t>
            </a:r>
          </a:p>
          <a:p>
            <a:pPr lvl="1"/>
            <a:r>
              <a:rPr lang="en-US" sz="2400" dirty="0"/>
              <a:t>from orders join customers</a:t>
            </a:r>
          </a:p>
          <a:p>
            <a:pPr lvl="1"/>
            <a:r>
              <a:rPr lang="en-US" sz="2400" dirty="0"/>
              <a:t>on orders.CustomerId=Customers.customerId </a:t>
            </a:r>
          </a:p>
          <a:p>
            <a:pPr lvl="1"/>
            <a:r>
              <a:rPr lang="en-US" sz="2400" dirty="0"/>
              <a:t>where orderDate ='2025-01-01'</a:t>
            </a:r>
          </a:p>
          <a:p>
            <a:pPr lvl="1"/>
            <a:r>
              <a:rPr lang="en-US" sz="2400" dirty="0"/>
              <a:t>group by customers.customerId,Customers.Name</a:t>
            </a:r>
          </a:p>
          <a:p>
            <a:pPr lvl="1"/>
            <a:r>
              <a:rPr lang="en-US" sz="2400" dirty="0"/>
              <a:t>order by total_orders desc;</a:t>
            </a:r>
          </a:p>
          <a:p>
            <a:pPr lvl="1"/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246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4B5416-5051-3050-E0C0-448261C1A67E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11: Use SQL to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FD710-590B-D112-442C-A7A254B71509}"/>
              </a:ext>
            </a:extLst>
          </p:cNvPr>
          <p:cNvSpPr txBox="1"/>
          <p:nvPr/>
        </p:nvSpPr>
        <p:spPr>
          <a:xfrm>
            <a:off x="838199" y="1676291"/>
            <a:ext cx="10515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supplier with the most products in stock.</a:t>
            </a:r>
          </a:p>
          <a:p>
            <a:endParaRPr lang="en-US" sz="2400" dirty="0"/>
          </a:p>
          <a:p>
            <a:pPr lvl="1"/>
            <a:r>
              <a:rPr lang="en-US" sz="2400" dirty="0"/>
              <a:t>SELECT Suppliers.supplierID, Suppliers.supplierName, max(StockQuantity) as Maxstock</a:t>
            </a:r>
          </a:p>
          <a:p>
            <a:pPr lvl="1"/>
            <a:r>
              <a:rPr lang="en-US" sz="2400" dirty="0"/>
              <a:t>from products join Suppliers</a:t>
            </a:r>
          </a:p>
          <a:p>
            <a:pPr lvl="1"/>
            <a:r>
              <a:rPr lang="en-US" sz="2400" dirty="0"/>
              <a:t>on Suppliers.supplierID=products.supplierID </a:t>
            </a:r>
          </a:p>
          <a:p>
            <a:pPr lvl="1"/>
            <a:r>
              <a:rPr lang="en-US" sz="2400" dirty="0"/>
              <a:t>group by Suppliers.supplierID,  Suppliers.supplierName</a:t>
            </a:r>
          </a:p>
          <a:p>
            <a:pPr lvl="1"/>
            <a:r>
              <a:rPr lang="en-US" sz="2400" dirty="0"/>
              <a:t>order by Maxstock desc;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083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EED4E8-A0F4-859D-28CA-8B7A3A3E306C}"/>
              </a:ext>
            </a:extLst>
          </p:cNvPr>
          <p:cNvSpPr txBox="1">
            <a:spLocks/>
          </p:cNvSpPr>
          <p:nvPr/>
        </p:nvSpPr>
        <p:spPr>
          <a:xfrm>
            <a:off x="211393" y="150918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13: Write a subquery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77C3-451D-44C0-00F0-FE40BC3B21B9}"/>
              </a:ext>
            </a:extLst>
          </p:cNvPr>
          <p:cNvSpPr txBox="1"/>
          <p:nvPr/>
        </p:nvSpPr>
        <p:spPr>
          <a:xfrm>
            <a:off x="383458" y="1705788"/>
            <a:ext cx="109703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the top 3 products based on sales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r>
              <a:rPr lang="en-US" sz="2400" dirty="0"/>
              <a:t>Select productName, productID from products where</a:t>
            </a:r>
          </a:p>
          <a:p>
            <a:pPr lvl="1"/>
            <a:r>
              <a:rPr lang="en-US" sz="2400" dirty="0"/>
              <a:t>productID IN </a:t>
            </a:r>
          </a:p>
          <a:p>
            <a:pPr lvl="1"/>
            <a:r>
              <a:rPr lang="en-US" sz="2400" dirty="0"/>
              <a:t>(select productID, sum((quantity * unitprice)-discount) as sales_revenue </a:t>
            </a:r>
          </a:p>
          <a:p>
            <a:pPr lvl="1"/>
            <a:r>
              <a:rPr lang="en-US" sz="2400" dirty="0"/>
              <a:t>from order_details</a:t>
            </a:r>
          </a:p>
          <a:p>
            <a:pPr lvl="1"/>
            <a:r>
              <a:rPr lang="en-US" sz="2400" dirty="0"/>
              <a:t>group by productID</a:t>
            </a:r>
          </a:p>
          <a:p>
            <a:pPr lvl="1"/>
            <a:r>
              <a:rPr lang="en-US" sz="2400" dirty="0"/>
              <a:t>order by sales_revenue desc)</a:t>
            </a:r>
          </a:p>
          <a:p>
            <a:pPr lvl="1"/>
            <a:r>
              <a:rPr lang="en-US" sz="2400" dirty="0"/>
              <a:t>limit 3;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315727" y="114241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1: Entity Relationship Diagram(ER): Customers and products table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40F30E-1FD8-5E38-42D8-DBAF65063378}"/>
              </a:ext>
            </a:extLst>
          </p:cNvPr>
          <p:cNvGrpSpPr/>
          <p:nvPr/>
        </p:nvGrpSpPr>
        <p:grpSpPr>
          <a:xfrm>
            <a:off x="104492" y="888387"/>
            <a:ext cx="7872566" cy="2781300"/>
            <a:chOff x="209550" y="828675"/>
            <a:chExt cx="7038975" cy="27813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B99172-6C12-1D20-918F-8DD5EAF85434}"/>
                </a:ext>
              </a:extLst>
            </p:cNvPr>
            <p:cNvGrpSpPr/>
            <p:nvPr/>
          </p:nvGrpSpPr>
          <p:grpSpPr>
            <a:xfrm>
              <a:off x="2695575" y="2867025"/>
              <a:ext cx="1819275" cy="742950"/>
              <a:chOff x="0" y="0"/>
              <a:chExt cx="1819275" cy="74295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A090259-4B1E-5F26-636F-9A7C1CC4D378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" name="Text Box 2">
                <a:extLst>
                  <a:ext uri="{FF2B5EF4-FFF2-40B4-BE49-F238E27FC236}">
                    <a16:creationId xmlns:a16="http://schemas.microsoft.com/office/drawing/2014/main" id="{0084F152-DCEB-21FB-4AB7-7A6C424936A4}"/>
                  </a:ext>
                </a:extLst>
              </p:cNvPr>
              <p:cNvSpPr txBox="1"/>
              <p:nvPr/>
            </p:nvSpPr>
            <p:spPr>
              <a:xfrm>
                <a:off x="180975" y="1143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 - </a:t>
                </a:r>
                <a:r>
                  <a:rPr lang="en-US" sz="11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8DF6FA-F04D-2ED7-C80C-710DE4D9DF2A}"/>
                </a:ext>
              </a:extLst>
            </p:cNvPr>
            <p:cNvGrpSpPr/>
            <p:nvPr/>
          </p:nvGrpSpPr>
          <p:grpSpPr>
            <a:xfrm>
              <a:off x="1743075" y="1390650"/>
              <a:ext cx="1114425" cy="628650"/>
              <a:chOff x="0" y="0"/>
              <a:chExt cx="1114425" cy="6286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061DDB6-64FE-5853-5C06-FDC1A7447003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F0197809-8A0B-8413-D064-19F530A4C49C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Name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5C0BDF-0A6B-7D86-700F-9383F8996625}"/>
                </a:ext>
              </a:extLst>
            </p:cNvPr>
            <p:cNvGrpSpPr/>
            <p:nvPr/>
          </p:nvGrpSpPr>
          <p:grpSpPr>
            <a:xfrm>
              <a:off x="209550" y="2038350"/>
              <a:ext cx="1114425" cy="628650"/>
              <a:chOff x="0" y="0"/>
              <a:chExt cx="1114425" cy="6286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92D156-CA35-F9AD-AF77-7BDA69E91145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6574D193-3A3C-02E9-45F2-C149A2E5F887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State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CE091E-8D98-799D-CA7C-EB6A372A642F}"/>
                </a:ext>
              </a:extLst>
            </p:cNvPr>
            <p:cNvGrpSpPr/>
            <p:nvPr/>
          </p:nvGrpSpPr>
          <p:grpSpPr>
            <a:xfrm>
              <a:off x="2760980" y="1857375"/>
              <a:ext cx="1114425" cy="628650"/>
              <a:chOff x="0" y="0"/>
              <a:chExt cx="1114425" cy="62865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B5F3A17-E508-16E6-45EC-298A0677A906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2163DC43-D567-EAC8-C1E0-C66649C96DFB}"/>
                  </a:ext>
                </a:extLst>
              </p:cNvPr>
              <p:cNvSpPr txBox="1"/>
              <p:nvPr/>
            </p:nvSpPr>
            <p:spPr>
              <a:xfrm>
                <a:off x="95251" y="161925"/>
                <a:ext cx="866774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SignupDate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15883E9-CC08-3FCE-ACFB-F3FC63D37865}"/>
                </a:ext>
              </a:extLst>
            </p:cNvPr>
            <p:cNvGrpSpPr/>
            <p:nvPr/>
          </p:nvGrpSpPr>
          <p:grpSpPr>
            <a:xfrm>
              <a:off x="523875" y="952500"/>
              <a:ext cx="1114425" cy="628650"/>
              <a:chOff x="0" y="0"/>
              <a:chExt cx="1114425" cy="62865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1FC2133-62AD-72FA-88F6-93BB07592B7B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8" name="Text Box 5">
                <a:extLst>
                  <a:ext uri="{FF2B5EF4-FFF2-40B4-BE49-F238E27FC236}">
                    <a16:creationId xmlns:a16="http://schemas.microsoft.com/office/drawing/2014/main" id="{CBBFAB4A-B87E-0FBE-5FD0-B6F13283E223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Country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FA8039-4071-F1F7-51EB-1948E2E2E27F}"/>
                </a:ext>
              </a:extLst>
            </p:cNvPr>
            <p:cNvGrpSpPr/>
            <p:nvPr/>
          </p:nvGrpSpPr>
          <p:grpSpPr>
            <a:xfrm>
              <a:off x="3038475" y="838200"/>
              <a:ext cx="1114425" cy="628650"/>
              <a:chOff x="0" y="0"/>
              <a:chExt cx="1114425" cy="62865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1E48DAB-D6BA-1A1D-ACCB-ADB94EEC08A2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E668DCF0-B885-1345-35E5-B956ABABC9A9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Age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EBBF7F-4858-5056-C4BF-4FD50F7B923C}"/>
                </a:ext>
              </a:extLst>
            </p:cNvPr>
            <p:cNvGrpSpPr/>
            <p:nvPr/>
          </p:nvGrpSpPr>
          <p:grpSpPr>
            <a:xfrm>
              <a:off x="4324350" y="1400175"/>
              <a:ext cx="1114425" cy="628650"/>
              <a:chOff x="0" y="0"/>
              <a:chExt cx="1114425" cy="62865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FBB7288-2761-2649-6905-F901591DA79C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24" name="Text Box 5">
                <a:extLst>
                  <a:ext uri="{FF2B5EF4-FFF2-40B4-BE49-F238E27FC236}">
                    <a16:creationId xmlns:a16="http://schemas.microsoft.com/office/drawing/2014/main" id="{9005CA35-3127-8A98-6DBF-F5DAD4EEFCB2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Gender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48F68D9-F375-25FD-2AFD-69CA2ABC5531}"/>
                </a:ext>
              </a:extLst>
            </p:cNvPr>
            <p:cNvGrpSpPr/>
            <p:nvPr/>
          </p:nvGrpSpPr>
          <p:grpSpPr>
            <a:xfrm>
              <a:off x="6134100" y="2076450"/>
              <a:ext cx="1114425" cy="628650"/>
              <a:chOff x="0" y="0"/>
              <a:chExt cx="1114425" cy="62865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8B4CEA1-F332-4C74-5856-287E601F69A9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27" name="Text Box 5">
                <a:extLst>
                  <a:ext uri="{FF2B5EF4-FFF2-40B4-BE49-F238E27FC236}">
                    <a16:creationId xmlns:a16="http://schemas.microsoft.com/office/drawing/2014/main" id="{BC431C03-3BA8-7B2D-CF9E-C82C2641B0E7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City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F642FD0-93B2-404F-8B7E-933ECC086EDF}"/>
                </a:ext>
              </a:extLst>
            </p:cNvPr>
            <p:cNvGrpSpPr/>
            <p:nvPr/>
          </p:nvGrpSpPr>
          <p:grpSpPr>
            <a:xfrm>
              <a:off x="5331460" y="828675"/>
              <a:ext cx="1295400" cy="781050"/>
              <a:chOff x="-85725" y="-76200"/>
              <a:chExt cx="1295400" cy="78105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1D3ABF-5D4D-3584-4305-D39CED443FF8}"/>
                  </a:ext>
                </a:extLst>
              </p:cNvPr>
              <p:cNvSpPr/>
              <p:nvPr/>
            </p:nvSpPr>
            <p:spPr>
              <a:xfrm>
                <a:off x="-85725" y="-76200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0" name="Text Box 5">
                <a:extLst>
                  <a:ext uri="{FF2B5EF4-FFF2-40B4-BE49-F238E27FC236}">
                    <a16:creationId xmlns:a16="http://schemas.microsoft.com/office/drawing/2014/main" id="{62950A58-1490-F5F9-616C-BD75FD60E27B}"/>
                  </a:ext>
                </a:extLst>
              </p:cNvPr>
              <p:cNvSpPr txBox="1"/>
              <p:nvPr/>
            </p:nvSpPr>
            <p:spPr>
              <a:xfrm>
                <a:off x="76200" y="171451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Primemember</a:t>
                </a:r>
                <a:endParaRPr lang="en-IN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E85031-E3CC-F7AE-D29C-3F7550C72BBA}"/>
                </a:ext>
              </a:extLst>
            </p:cNvPr>
            <p:cNvCxnSpPr/>
            <p:nvPr/>
          </p:nvCxnSpPr>
          <p:spPr>
            <a:xfrm>
              <a:off x="990600" y="2638425"/>
              <a:ext cx="1714500" cy="47625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1F2C63-A81D-E73E-7C46-603E6926374D}"/>
                </a:ext>
              </a:extLst>
            </p:cNvPr>
            <p:cNvCxnSpPr/>
            <p:nvPr/>
          </p:nvCxnSpPr>
          <p:spPr>
            <a:xfrm>
              <a:off x="914400" y="1552575"/>
              <a:ext cx="1771650" cy="15525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86881D5-E1DE-B5AB-34C5-E53596926F79}"/>
                </a:ext>
              </a:extLst>
            </p:cNvPr>
            <p:cNvCxnSpPr/>
            <p:nvPr/>
          </p:nvCxnSpPr>
          <p:spPr>
            <a:xfrm flipH="1">
              <a:off x="4504690" y="1628775"/>
              <a:ext cx="1476375" cy="153352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ECA350-0338-1160-AFE0-E4A7FF0D1F73}"/>
                </a:ext>
              </a:extLst>
            </p:cNvPr>
            <p:cNvCxnSpPr/>
            <p:nvPr/>
          </p:nvCxnSpPr>
          <p:spPr>
            <a:xfrm flipH="1">
              <a:off x="4504690" y="2619375"/>
              <a:ext cx="1781175" cy="5715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23B5A9-626F-4B26-81FD-9665C21B484F}"/>
                </a:ext>
              </a:extLst>
            </p:cNvPr>
            <p:cNvCxnSpPr/>
            <p:nvPr/>
          </p:nvCxnSpPr>
          <p:spPr>
            <a:xfrm>
              <a:off x="2209165" y="2019300"/>
              <a:ext cx="1285875" cy="8382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993073-7F3E-AB51-0447-9032DEE01319}"/>
                </a:ext>
              </a:extLst>
            </p:cNvPr>
            <p:cNvCxnSpPr/>
            <p:nvPr/>
          </p:nvCxnSpPr>
          <p:spPr>
            <a:xfrm flipH="1">
              <a:off x="3914140" y="2047875"/>
              <a:ext cx="866775" cy="8001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18AA1-C0DF-4D8C-A930-3DF499555773}"/>
                </a:ext>
              </a:extLst>
            </p:cNvPr>
            <p:cNvCxnSpPr/>
            <p:nvPr/>
          </p:nvCxnSpPr>
          <p:spPr>
            <a:xfrm>
              <a:off x="3886200" y="1381125"/>
              <a:ext cx="19050" cy="14859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985CE8-5A21-5B24-E296-835CFEE8362A}"/>
                </a:ext>
              </a:extLst>
            </p:cNvPr>
            <p:cNvCxnSpPr/>
            <p:nvPr/>
          </p:nvCxnSpPr>
          <p:spPr>
            <a:xfrm>
              <a:off x="3533775" y="2447925"/>
              <a:ext cx="0" cy="4095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39">
            <a:extLst>
              <a:ext uri="{FF2B5EF4-FFF2-40B4-BE49-F238E27FC236}">
                <a16:creationId xmlns:a16="http://schemas.microsoft.com/office/drawing/2014/main" id="{30EFDD90-8C44-E019-A936-9BEF38DC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453" y="290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A372E2F-33DC-E661-5ED4-31D3DC794A34}"/>
              </a:ext>
            </a:extLst>
          </p:cNvPr>
          <p:cNvGrpSpPr/>
          <p:nvPr/>
        </p:nvGrpSpPr>
        <p:grpSpPr>
          <a:xfrm>
            <a:off x="4726657" y="3355362"/>
            <a:ext cx="6731635" cy="2898529"/>
            <a:chOff x="4726657" y="3355362"/>
            <a:chExt cx="6731635" cy="289852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CF9BDF-F731-EA7F-49DC-4E3DFF12FE71}"/>
                </a:ext>
              </a:extLst>
            </p:cNvPr>
            <p:cNvGrpSpPr/>
            <p:nvPr/>
          </p:nvGrpSpPr>
          <p:grpSpPr>
            <a:xfrm>
              <a:off x="7527007" y="5510941"/>
              <a:ext cx="1819275" cy="742950"/>
              <a:chOff x="0" y="0"/>
              <a:chExt cx="1819275" cy="74295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CF872FF-E407-D3FB-0654-30861C524356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5" name="Text Box 2">
                <a:extLst>
                  <a:ext uri="{FF2B5EF4-FFF2-40B4-BE49-F238E27FC236}">
                    <a16:creationId xmlns:a16="http://schemas.microsoft.com/office/drawing/2014/main" id="{D0B6128D-7E2D-5468-2358-2B72B130AEE2}"/>
                  </a:ext>
                </a:extLst>
              </p:cNvPr>
              <p:cNvSpPr txBox="1"/>
              <p:nvPr/>
            </p:nvSpPr>
            <p:spPr>
              <a:xfrm>
                <a:off x="180975" y="1143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Products</a:t>
                </a: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    </a:t>
                </a:r>
                <a:r>
                  <a:rPr lang="en-US" sz="1100" b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ProductI</a:t>
                </a:r>
                <a:r>
                  <a:rPr lang="en-US" sz="11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FAECCB6-9723-AA0C-532F-0AE4DBC8059B}"/>
                </a:ext>
              </a:extLst>
            </p:cNvPr>
            <p:cNvGrpSpPr/>
            <p:nvPr/>
          </p:nvGrpSpPr>
          <p:grpSpPr>
            <a:xfrm>
              <a:off x="6574507" y="4034566"/>
              <a:ext cx="1114425" cy="628650"/>
              <a:chOff x="0" y="0"/>
              <a:chExt cx="1114425" cy="62865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4B56857-B0DA-9A41-0869-81D36ADB8DB7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3" name="Text Box 5">
                <a:extLst>
                  <a:ext uri="{FF2B5EF4-FFF2-40B4-BE49-F238E27FC236}">
                    <a16:creationId xmlns:a16="http://schemas.microsoft.com/office/drawing/2014/main" id="{747C3C3C-1847-7DFB-A5DA-56F43712A047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Product Name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99F908-5B1A-B2E8-ED99-808E118294F2}"/>
                </a:ext>
              </a:extLst>
            </p:cNvPr>
            <p:cNvGrpSpPr/>
            <p:nvPr/>
          </p:nvGrpSpPr>
          <p:grpSpPr>
            <a:xfrm>
              <a:off x="7592412" y="4501291"/>
              <a:ext cx="1114425" cy="628650"/>
              <a:chOff x="0" y="0"/>
              <a:chExt cx="1114425" cy="628650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E9626D-1728-986F-5216-951A09DAA34B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1" name="Text Box 5">
                <a:extLst>
                  <a:ext uri="{FF2B5EF4-FFF2-40B4-BE49-F238E27FC236}">
                    <a16:creationId xmlns:a16="http://schemas.microsoft.com/office/drawing/2014/main" id="{EB241E52-3766-8B30-DAAD-C83F61AF893F}"/>
                  </a:ext>
                </a:extLst>
              </p:cNvPr>
              <p:cNvSpPr txBox="1"/>
              <p:nvPr/>
            </p:nvSpPr>
            <p:spPr>
              <a:xfrm>
                <a:off x="171450" y="177165"/>
                <a:ext cx="866774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Category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6E5391D-CDCD-C46E-7F6F-DDACE48F8F49}"/>
                </a:ext>
              </a:extLst>
            </p:cNvPr>
            <p:cNvGrpSpPr/>
            <p:nvPr/>
          </p:nvGrpSpPr>
          <p:grpSpPr>
            <a:xfrm>
              <a:off x="8188359" y="3355362"/>
              <a:ext cx="1114425" cy="628650"/>
              <a:chOff x="318452" y="-126754"/>
              <a:chExt cx="1114425" cy="6286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1BA0AF4-141E-AFC8-0737-D365F86EE046}"/>
                  </a:ext>
                </a:extLst>
              </p:cNvPr>
              <p:cNvSpPr/>
              <p:nvPr/>
            </p:nvSpPr>
            <p:spPr>
              <a:xfrm>
                <a:off x="318452" y="-126754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99" name="Text Box 5">
                <a:extLst>
                  <a:ext uri="{FF2B5EF4-FFF2-40B4-BE49-F238E27FC236}">
                    <a16:creationId xmlns:a16="http://schemas.microsoft.com/office/drawing/2014/main" id="{1A10FC82-4CBB-BE63-56E8-01A0E3801241}"/>
                  </a:ext>
                </a:extLst>
              </p:cNvPr>
              <p:cNvSpPr txBox="1"/>
              <p:nvPr/>
            </p:nvSpPr>
            <p:spPr>
              <a:xfrm>
                <a:off x="573793" y="38469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Sub category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A499EE1-8BE4-A380-D229-DD0E7B260CF8}"/>
                </a:ext>
              </a:extLst>
            </p:cNvPr>
            <p:cNvGrpSpPr/>
            <p:nvPr/>
          </p:nvGrpSpPr>
          <p:grpSpPr>
            <a:xfrm>
              <a:off x="10162892" y="3472591"/>
              <a:ext cx="1295400" cy="781050"/>
              <a:chOff x="-85725" y="-76200"/>
              <a:chExt cx="1295400" cy="78105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9D60023-85D0-E780-5FF9-7E611171C221}"/>
                  </a:ext>
                </a:extLst>
              </p:cNvPr>
              <p:cNvSpPr/>
              <p:nvPr/>
            </p:nvSpPr>
            <p:spPr>
              <a:xfrm>
                <a:off x="-85725" y="-76200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97" name="Text Box 5">
                <a:extLst>
                  <a:ext uri="{FF2B5EF4-FFF2-40B4-BE49-F238E27FC236}">
                    <a16:creationId xmlns:a16="http://schemas.microsoft.com/office/drawing/2014/main" id="{15752741-C101-7D12-A2C5-640F0C77C1DE}"/>
                  </a:ext>
                </a:extLst>
              </p:cNvPr>
              <p:cNvSpPr txBox="1"/>
              <p:nvPr/>
            </p:nvSpPr>
            <p:spPr>
              <a:xfrm>
                <a:off x="76200" y="171451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PricePerunit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10F0ADC-7000-E28B-8B09-5EFB01C7B148}"/>
                </a:ext>
              </a:extLst>
            </p:cNvPr>
            <p:cNvCxnSpPr/>
            <p:nvPr/>
          </p:nvCxnSpPr>
          <p:spPr>
            <a:xfrm flipH="1">
              <a:off x="9336122" y="4272691"/>
              <a:ext cx="1476375" cy="153352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194C66-CCB8-E74B-45AD-D4A5CE883970}"/>
                </a:ext>
              </a:extLst>
            </p:cNvPr>
            <p:cNvCxnSpPr/>
            <p:nvPr/>
          </p:nvCxnSpPr>
          <p:spPr>
            <a:xfrm>
              <a:off x="7040597" y="4663216"/>
              <a:ext cx="1285875" cy="8382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231C705-C6E5-870E-2E65-BFB2097B993C}"/>
                </a:ext>
              </a:extLst>
            </p:cNvPr>
            <p:cNvCxnSpPr/>
            <p:nvPr/>
          </p:nvCxnSpPr>
          <p:spPr>
            <a:xfrm flipH="1">
              <a:off x="8745572" y="4691791"/>
              <a:ext cx="866775" cy="8001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4E626B4-B181-2D85-52A2-467B81F2ED56}"/>
                </a:ext>
              </a:extLst>
            </p:cNvPr>
            <p:cNvCxnSpPr/>
            <p:nvPr/>
          </p:nvCxnSpPr>
          <p:spPr>
            <a:xfrm>
              <a:off x="8717632" y="4025041"/>
              <a:ext cx="19050" cy="14859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A0B9AB2-8325-5017-CA50-F4D9EB1FC06A}"/>
                </a:ext>
              </a:extLst>
            </p:cNvPr>
            <p:cNvCxnSpPr/>
            <p:nvPr/>
          </p:nvCxnSpPr>
          <p:spPr>
            <a:xfrm>
              <a:off x="8365207" y="5091841"/>
              <a:ext cx="0" cy="4095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435E4D-E8C4-5726-38AD-7B54BF4CAC9C}"/>
                </a:ext>
              </a:extLst>
            </p:cNvPr>
            <p:cNvSpPr/>
            <p:nvPr/>
          </p:nvSpPr>
          <p:spPr>
            <a:xfrm>
              <a:off x="8844244" y="3926862"/>
              <a:ext cx="1295400" cy="78105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Text Box 5">
              <a:extLst>
                <a:ext uri="{FF2B5EF4-FFF2-40B4-BE49-F238E27FC236}">
                  <a16:creationId xmlns:a16="http://schemas.microsoft.com/office/drawing/2014/main" id="{F4B3572C-AF5A-82FE-5519-91DF47DD0F07}"/>
                </a:ext>
              </a:extLst>
            </p:cNvPr>
            <p:cNvSpPr txBox="1"/>
            <p:nvPr/>
          </p:nvSpPr>
          <p:spPr>
            <a:xfrm>
              <a:off x="8967433" y="4161725"/>
              <a:ext cx="1076325" cy="29527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StockQuantity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50747D1-E6E8-92CE-5E6D-C0AC50E0B8FC}"/>
                </a:ext>
              </a:extLst>
            </p:cNvPr>
            <p:cNvCxnSpPr>
              <a:cxnSpLocks/>
            </p:cNvCxnSpPr>
            <p:nvPr/>
          </p:nvCxnSpPr>
          <p:spPr>
            <a:xfrm>
              <a:off x="5692877" y="4672741"/>
              <a:ext cx="1834130" cy="119983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441F731-FC9D-0384-FAA5-2097BE92D270}"/>
                </a:ext>
              </a:extLst>
            </p:cNvPr>
            <p:cNvGrpSpPr/>
            <p:nvPr/>
          </p:nvGrpSpPr>
          <p:grpSpPr>
            <a:xfrm>
              <a:off x="4726657" y="3904413"/>
              <a:ext cx="1295400" cy="781050"/>
              <a:chOff x="-85725" y="-76200"/>
              <a:chExt cx="1295400" cy="78105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ED95D78-4650-13D3-5EEA-836594E4F590}"/>
                  </a:ext>
                </a:extLst>
              </p:cNvPr>
              <p:cNvSpPr/>
              <p:nvPr/>
            </p:nvSpPr>
            <p:spPr>
              <a:xfrm>
                <a:off x="-85725" y="-76200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12" name="Text Box 5">
                <a:extLst>
                  <a:ext uri="{FF2B5EF4-FFF2-40B4-BE49-F238E27FC236}">
                    <a16:creationId xmlns:a16="http://schemas.microsoft.com/office/drawing/2014/main" id="{48D9C138-C358-5571-5CBA-9B61A0DFFA29}"/>
                  </a:ext>
                </a:extLst>
              </p:cNvPr>
              <p:cNvSpPr txBox="1"/>
              <p:nvPr/>
            </p:nvSpPr>
            <p:spPr>
              <a:xfrm>
                <a:off x="76200" y="171451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SupplierID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704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EED4E8-A0F4-859D-28CA-8B7A3A3E306C}"/>
              </a:ext>
            </a:extLst>
          </p:cNvPr>
          <p:cNvSpPr txBox="1">
            <a:spLocks/>
          </p:cNvSpPr>
          <p:nvPr/>
        </p:nvSpPr>
        <p:spPr>
          <a:xfrm>
            <a:off x="211393" y="150918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13: Write a query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77C3-451D-44C0-00F0-FE40BC3B21B9}"/>
              </a:ext>
            </a:extLst>
          </p:cNvPr>
          <p:cNvSpPr txBox="1"/>
          <p:nvPr/>
        </p:nvSpPr>
        <p:spPr>
          <a:xfrm>
            <a:off x="383458" y="1705788"/>
            <a:ext cx="109703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customers who haven’t placed any orders yet</a:t>
            </a:r>
          </a:p>
          <a:p>
            <a:endParaRPr lang="en-US" sz="2400" dirty="0"/>
          </a:p>
          <a:p>
            <a:pPr lvl="1"/>
            <a:r>
              <a:rPr lang="en-US" sz="2400" dirty="0"/>
              <a:t>select customerID, Name </a:t>
            </a:r>
          </a:p>
          <a:p>
            <a:pPr lvl="1"/>
            <a:r>
              <a:rPr lang="en-US" sz="2400" dirty="0"/>
              <a:t>from customers</a:t>
            </a:r>
          </a:p>
          <a:p>
            <a:pPr lvl="1"/>
            <a:r>
              <a:rPr lang="en-US" sz="2400" dirty="0"/>
              <a:t>where customerID NOT IN (select customerID from orders);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209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D6A5A6-04F8-096F-69D7-66D006577088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14:  Provide actionable insights: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05C9-D68A-F1E2-DAB2-C37CEE358F71}"/>
              </a:ext>
            </a:extLst>
          </p:cNvPr>
          <p:cNvSpPr txBox="1"/>
          <p:nvPr/>
        </p:nvSpPr>
        <p:spPr>
          <a:xfrm>
            <a:off x="1465005" y="1767006"/>
            <a:ext cx="92619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Which cities have the highest concentration of Prime members?</a:t>
            </a:r>
          </a:p>
          <a:p>
            <a:pPr lvl="1"/>
            <a:r>
              <a:rPr lang="en-US" sz="2400" dirty="0"/>
              <a:t>      </a:t>
            </a:r>
          </a:p>
          <a:p>
            <a:pPr lvl="1"/>
            <a:r>
              <a:rPr lang="en-US" sz="2400" dirty="0"/>
              <a:t> SELECT city, Count(primemember) AS Highconcenteration </a:t>
            </a:r>
          </a:p>
          <a:p>
            <a:pPr lvl="1"/>
            <a:r>
              <a:rPr lang="en-US" sz="2400" dirty="0"/>
              <a:t> FROM customers </a:t>
            </a:r>
          </a:p>
          <a:p>
            <a:pPr lvl="1"/>
            <a:r>
              <a:rPr lang="en-US" sz="2400" dirty="0"/>
              <a:t> GROUP BY city </a:t>
            </a:r>
          </a:p>
          <a:p>
            <a:pPr lvl="1"/>
            <a:r>
              <a:rPr lang="en-US" sz="2400" dirty="0"/>
              <a:t> ORDER BY Highconcenteration desc;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060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D6A5A6-04F8-096F-69D7-66D006577088}"/>
              </a:ext>
            </a:extLst>
          </p:cNvPr>
          <p:cNvSpPr txBox="1">
            <a:spLocks/>
          </p:cNvSpPr>
          <p:nvPr/>
        </p:nvSpPr>
        <p:spPr>
          <a:xfrm>
            <a:off x="668593" y="584163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14:  Provide actionable insights: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05C9-D68A-F1E2-DAB2-C37CEE358F71}"/>
              </a:ext>
            </a:extLst>
          </p:cNvPr>
          <p:cNvSpPr txBox="1"/>
          <p:nvPr/>
        </p:nvSpPr>
        <p:spPr>
          <a:xfrm>
            <a:off x="668593" y="1397674"/>
            <a:ext cx="92619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What are the top 3 most frequently ordered categories?</a:t>
            </a:r>
            <a:endParaRPr lang="en-IN" sz="2400" dirty="0"/>
          </a:p>
          <a:p>
            <a:r>
              <a:rPr lang="en-IN" sz="2400" dirty="0"/>
              <a:t>      </a:t>
            </a:r>
          </a:p>
          <a:p>
            <a:pPr lvl="2"/>
            <a:r>
              <a:rPr lang="en-US" sz="2400" dirty="0"/>
              <a:t>SELECT category, count(category) as category_count </a:t>
            </a:r>
          </a:p>
          <a:p>
            <a:pPr lvl="2"/>
            <a:r>
              <a:rPr lang="en-US" sz="2400" dirty="0"/>
              <a:t>FROM  products</a:t>
            </a:r>
          </a:p>
          <a:p>
            <a:pPr lvl="2"/>
            <a:r>
              <a:rPr lang="en-US" sz="2400" dirty="0"/>
              <a:t>LEFT JOIN order_details </a:t>
            </a:r>
          </a:p>
          <a:p>
            <a:pPr lvl="2"/>
            <a:r>
              <a:rPr lang="en-US" sz="2400" dirty="0"/>
              <a:t>ON products.productID = order_details.productID</a:t>
            </a:r>
          </a:p>
          <a:p>
            <a:pPr lvl="2"/>
            <a:r>
              <a:rPr lang="en-US" sz="2400" dirty="0"/>
              <a:t>GROUP BY category</a:t>
            </a:r>
          </a:p>
          <a:p>
            <a:pPr lvl="2"/>
            <a:r>
              <a:rPr lang="en-US" sz="2400" dirty="0"/>
              <a:t>ORDER BY category_count desc</a:t>
            </a:r>
          </a:p>
          <a:p>
            <a:pPr lvl="2"/>
            <a:r>
              <a:rPr lang="en-US" sz="2400" dirty="0"/>
              <a:t>LIMIT 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89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151841" y="80662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1: Entity Relationship Diagram(ER): suppliers and </a:t>
            </a:r>
            <a:r>
              <a:rPr lang="en-US" dirty="0" err="1"/>
              <a:t>orderdetails</a:t>
            </a:r>
            <a:endParaRPr lang="en-US" dirty="0"/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30EFDD90-8C44-E019-A936-9BEF38DC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629" y="-120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30874B-E2A5-A988-E105-5E7BEFF179D7}"/>
              </a:ext>
            </a:extLst>
          </p:cNvPr>
          <p:cNvGrpSpPr/>
          <p:nvPr/>
        </p:nvGrpSpPr>
        <p:grpSpPr>
          <a:xfrm>
            <a:off x="6462077" y="2444434"/>
            <a:ext cx="5433985" cy="3652834"/>
            <a:chOff x="1743075" y="828675"/>
            <a:chExt cx="4883785" cy="27813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837D2E-26D3-757B-4119-49F42371A763}"/>
                </a:ext>
              </a:extLst>
            </p:cNvPr>
            <p:cNvGrpSpPr/>
            <p:nvPr/>
          </p:nvGrpSpPr>
          <p:grpSpPr>
            <a:xfrm>
              <a:off x="2695575" y="2867025"/>
              <a:ext cx="1819275" cy="742950"/>
              <a:chOff x="0" y="0"/>
              <a:chExt cx="1819275" cy="74295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B6963F5-C4A8-45F0-7DCE-09364D35D1AD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79" name="Text Box 2">
                <a:extLst>
                  <a:ext uri="{FF2B5EF4-FFF2-40B4-BE49-F238E27FC236}">
                    <a16:creationId xmlns:a16="http://schemas.microsoft.com/office/drawing/2014/main" id="{B75D0904-CCE8-1A38-4037-6A43A2048C12}"/>
                  </a:ext>
                </a:extLst>
              </p:cNvPr>
              <p:cNvSpPr txBox="1"/>
              <p:nvPr/>
            </p:nvSpPr>
            <p:spPr>
              <a:xfrm>
                <a:off x="180975" y="1143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OrderDetails</a:t>
                </a: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en-US" sz="1100" b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Orderdetails</a:t>
                </a:r>
                <a:r>
                  <a:rPr lang="en-US" sz="1100" b="1" u="sng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EF9807-31A0-22E9-7918-AC0E3894C8A5}"/>
                </a:ext>
              </a:extLst>
            </p:cNvPr>
            <p:cNvGrpSpPr/>
            <p:nvPr/>
          </p:nvGrpSpPr>
          <p:grpSpPr>
            <a:xfrm>
              <a:off x="1743075" y="1390650"/>
              <a:ext cx="1114425" cy="628650"/>
              <a:chOff x="0" y="0"/>
              <a:chExt cx="1114425" cy="62865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E59CD6A-BE3F-E294-7358-EE70F477BC43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77" name="Text Box 5">
                <a:extLst>
                  <a:ext uri="{FF2B5EF4-FFF2-40B4-BE49-F238E27FC236}">
                    <a16:creationId xmlns:a16="http://schemas.microsoft.com/office/drawing/2014/main" id="{AA2FFB75-8A93-E201-68DB-3DA0E1923E91}"/>
                  </a:ext>
                </a:extLst>
              </p:cNvPr>
              <p:cNvSpPr txBox="1"/>
              <p:nvPr/>
            </p:nvSpPr>
            <p:spPr>
              <a:xfrm>
                <a:off x="137624" y="161925"/>
                <a:ext cx="836930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ProductID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6D92228-FE6F-6EA7-64B6-1DF3BE6C2D29}"/>
                </a:ext>
              </a:extLst>
            </p:cNvPr>
            <p:cNvGrpSpPr/>
            <p:nvPr/>
          </p:nvGrpSpPr>
          <p:grpSpPr>
            <a:xfrm>
              <a:off x="2760980" y="1857375"/>
              <a:ext cx="1114425" cy="628650"/>
              <a:chOff x="0" y="0"/>
              <a:chExt cx="1114425" cy="6286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07BC128-E9AA-5786-2542-3DCAD2224CAD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73" name="Text Box 5">
                <a:extLst>
                  <a:ext uri="{FF2B5EF4-FFF2-40B4-BE49-F238E27FC236}">
                    <a16:creationId xmlns:a16="http://schemas.microsoft.com/office/drawing/2014/main" id="{4D6CFF8F-B606-1259-48DB-0FA116F07F0E}"/>
                  </a:ext>
                </a:extLst>
              </p:cNvPr>
              <p:cNvSpPr txBox="1"/>
              <p:nvPr/>
            </p:nvSpPr>
            <p:spPr>
              <a:xfrm>
                <a:off x="95251" y="161925"/>
                <a:ext cx="866774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Quantity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FFF525-FB39-1D1B-428C-F10ED52A88AB}"/>
                </a:ext>
              </a:extLst>
            </p:cNvPr>
            <p:cNvGrpSpPr/>
            <p:nvPr/>
          </p:nvGrpSpPr>
          <p:grpSpPr>
            <a:xfrm>
              <a:off x="3038475" y="838200"/>
              <a:ext cx="1114425" cy="628650"/>
              <a:chOff x="0" y="0"/>
              <a:chExt cx="1114425" cy="62865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CD4D8E-7F73-CE53-6BAE-0F5613FCEEE1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9" name="Text Box 5">
                <a:extLst>
                  <a:ext uri="{FF2B5EF4-FFF2-40B4-BE49-F238E27FC236}">
                    <a16:creationId xmlns:a16="http://schemas.microsoft.com/office/drawing/2014/main" id="{C607362E-5415-D67F-B80E-40986449284D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0ED37E4-1CCC-FF8B-DEED-D855D9AFBFEB}"/>
                </a:ext>
              </a:extLst>
            </p:cNvPr>
            <p:cNvGrpSpPr/>
            <p:nvPr/>
          </p:nvGrpSpPr>
          <p:grpSpPr>
            <a:xfrm>
              <a:off x="4324350" y="1400175"/>
              <a:ext cx="1114425" cy="628650"/>
              <a:chOff x="0" y="0"/>
              <a:chExt cx="1114425" cy="62865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A82684B-60DA-7368-FC49-8A3B5876A76B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7" name="Text Box 5">
                <a:extLst>
                  <a:ext uri="{FF2B5EF4-FFF2-40B4-BE49-F238E27FC236}">
                    <a16:creationId xmlns:a16="http://schemas.microsoft.com/office/drawing/2014/main" id="{0B05D385-ABEE-D7A1-CDF9-9C760B0A0604}"/>
                  </a:ext>
                </a:extLst>
              </p:cNvPr>
              <p:cNvSpPr txBox="1"/>
              <p:nvPr/>
            </p:nvSpPr>
            <p:spPr>
              <a:xfrm>
                <a:off x="171450" y="176212"/>
                <a:ext cx="835659" cy="37147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</a:t>
                </a: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Discount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98061B9-1006-BE54-0F37-2646013619FA}"/>
                </a:ext>
              </a:extLst>
            </p:cNvPr>
            <p:cNvGrpSpPr/>
            <p:nvPr/>
          </p:nvGrpSpPr>
          <p:grpSpPr>
            <a:xfrm>
              <a:off x="5331460" y="828675"/>
              <a:ext cx="1295400" cy="781050"/>
              <a:chOff x="-85725" y="-76200"/>
              <a:chExt cx="1295400" cy="78105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CE74962-67CD-F5DF-11DB-50B2AC460880}"/>
                  </a:ext>
                </a:extLst>
              </p:cNvPr>
              <p:cNvSpPr/>
              <p:nvPr/>
            </p:nvSpPr>
            <p:spPr>
              <a:xfrm>
                <a:off x="-85725" y="-76200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3" name="Text Box 5">
                <a:extLst>
                  <a:ext uri="{FF2B5EF4-FFF2-40B4-BE49-F238E27FC236}">
                    <a16:creationId xmlns:a16="http://schemas.microsoft.com/office/drawing/2014/main" id="{D5C34C8C-4BB3-498D-1799-F95F3BD25EFB}"/>
                  </a:ext>
                </a:extLst>
              </p:cNvPr>
              <p:cNvSpPr txBox="1"/>
              <p:nvPr/>
            </p:nvSpPr>
            <p:spPr>
              <a:xfrm>
                <a:off x="76200" y="171451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PriceperUnit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491BA7-0033-A1A2-2444-A24AC51947F1}"/>
                </a:ext>
              </a:extLst>
            </p:cNvPr>
            <p:cNvCxnSpPr/>
            <p:nvPr/>
          </p:nvCxnSpPr>
          <p:spPr>
            <a:xfrm flipH="1">
              <a:off x="4504690" y="1628775"/>
              <a:ext cx="1476375" cy="153352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E191F0-4BC4-4E66-70A2-F39868D9A366}"/>
                </a:ext>
              </a:extLst>
            </p:cNvPr>
            <p:cNvCxnSpPr/>
            <p:nvPr/>
          </p:nvCxnSpPr>
          <p:spPr>
            <a:xfrm>
              <a:off x="2209165" y="2019300"/>
              <a:ext cx="1285875" cy="8382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8C6782D-FBD0-5C2A-2E61-3A52C9CF6867}"/>
                </a:ext>
              </a:extLst>
            </p:cNvPr>
            <p:cNvCxnSpPr/>
            <p:nvPr/>
          </p:nvCxnSpPr>
          <p:spPr>
            <a:xfrm flipH="1">
              <a:off x="3914140" y="2047875"/>
              <a:ext cx="866775" cy="8001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11B2987-2E41-7454-9DCB-C64D051B89BD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H="1">
              <a:off x="3905250" y="1374786"/>
              <a:ext cx="84446" cy="1492239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C1A355-806E-1A9C-2AF0-BAF7805E3E1D}"/>
                </a:ext>
              </a:extLst>
            </p:cNvPr>
            <p:cNvCxnSpPr/>
            <p:nvPr/>
          </p:nvCxnSpPr>
          <p:spPr>
            <a:xfrm>
              <a:off x="3533775" y="2447925"/>
              <a:ext cx="0" cy="4095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E12FBA-7145-A655-8C77-DD076097524D}"/>
              </a:ext>
            </a:extLst>
          </p:cNvPr>
          <p:cNvGrpSpPr/>
          <p:nvPr/>
        </p:nvGrpSpPr>
        <p:grpSpPr>
          <a:xfrm>
            <a:off x="352913" y="1078080"/>
            <a:ext cx="6524061" cy="3920002"/>
            <a:chOff x="209550" y="749618"/>
            <a:chExt cx="6524061" cy="280463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614090B-C269-0A65-B532-43BEC4CD70AF}"/>
                </a:ext>
              </a:extLst>
            </p:cNvPr>
            <p:cNvGrpSpPr/>
            <p:nvPr/>
          </p:nvGrpSpPr>
          <p:grpSpPr>
            <a:xfrm>
              <a:off x="2802326" y="2811304"/>
              <a:ext cx="1819275" cy="742950"/>
              <a:chOff x="0" y="0"/>
              <a:chExt cx="1819275" cy="74295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17ADE66-098A-4FF5-234C-3AB1DDD16776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6" name="Text Box 2">
                <a:extLst>
                  <a:ext uri="{FF2B5EF4-FFF2-40B4-BE49-F238E27FC236}">
                    <a16:creationId xmlns:a16="http://schemas.microsoft.com/office/drawing/2014/main" id="{70FE5F94-C46D-9122-F2D8-9D39D8A86140}"/>
                  </a:ext>
                </a:extLst>
              </p:cNvPr>
              <p:cNvSpPr txBox="1"/>
              <p:nvPr/>
            </p:nvSpPr>
            <p:spPr>
              <a:xfrm>
                <a:off x="180975" y="1143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Suppliers</a:t>
                </a: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    </a:t>
                </a:r>
                <a:r>
                  <a:rPr lang="en-US" sz="11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Supplier</a:t>
                </a:r>
                <a:r>
                  <a:rPr lang="en-US" sz="1100" b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1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C711F78-739A-1016-E76A-7C54A716FBF9}"/>
                </a:ext>
              </a:extLst>
            </p:cNvPr>
            <p:cNvGrpSpPr/>
            <p:nvPr/>
          </p:nvGrpSpPr>
          <p:grpSpPr>
            <a:xfrm>
              <a:off x="1849826" y="1334929"/>
              <a:ext cx="1114425" cy="628650"/>
              <a:chOff x="0" y="0"/>
              <a:chExt cx="1114425" cy="628650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565124-9483-8A90-4B7B-350CDB05DCE5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4" name="Text Box 5">
                <a:extLst>
                  <a:ext uri="{FF2B5EF4-FFF2-40B4-BE49-F238E27FC236}">
                    <a16:creationId xmlns:a16="http://schemas.microsoft.com/office/drawing/2014/main" id="{E0FC1EC3-8206-1606-D1A0-9AE1D79878C1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Phone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A8395E4-21A2-A386-479F-DEB12E3A0E24}"/>
                </a:ext>
              </a:extLst>
            </p:cNvPr>
            <p:cNvGrpSpPr/>
            <p:nvPr/>
          </p:nvGrpSpPr>
          <p:grpSpPr>
            <a:xfrm>
              <a:off x="3145226" y="782479"/>
              <a:ext cx="1114425" cy="628650"/>
              <a:chOff x="0" y="0"/>
              <a:chExt cx="1114425" cy="62865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264714A-5119-C30D-13E6-4F5815957B02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0" name="Text Box 5">
                <a:extLst>
                  <a:ext uri="{FF2B5EF4-FFF2-40B4-BE49-F238E27FC236}">
                    <a16:creationId xmlns:a16="http://schemas.microsoft.com/office/drawing/2014/main" id="{686FEABF-20B4-0B96-979D-560689F3A0F3}"/>
                  </a:ext>
                </a:extLst>
              </p:cNvPr>
              <p:cNvSpPr txBox="1"/>
              <p:nvPr/>
            </p:nvSpPr>
            <p:spPr>
              <a:xfrm>
                <a:off x="219074" y="131850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City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491CD90-891D-6230-98F2-324B2A880E8B}"/>
                </a:ext>
              </a:extLst>
            </p:cNvPr>
            <p:cNvGrpSpPr/>
            <p:nvPr/>
          </p:nvGrpSpPr>
          <p:grpSpPr>
            <a:xfrm>
              <a:off x="5438211" y="772954"/>
              <a:ext cx="1295400" cy="781050"/>
              <a:chOff x="-85725" y="-76200"/>
              <a:chExt cx="1295400" cy="78105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7867BE2-4FAF-9610-EC1A-ECEC78DA97EC}"/>
                  </a:ext>
                </a:extLst>
              </p:cNvPr>
              <p:cNvSpPr/>
              <p:nvPr/>
            </p:nvSpPr>
            <p:spPr>
              <a:xfrm>
                <a:off x="-85725" y="-76200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98" name="Text Box 5">
                <a:extLst>
                  <a:ext uri="{FF2B5EF4-FFF2-40B4-BE49-F238E27FC236}">
                    <a16:creationId xmlns:a16="http://schemas.microsoft.com/office/drawing/2014/main" id="{545962C4-45C4-8575-40C2-0B729ED53661}"/>
                  </a:ext>
                </a:extLst>
              </p:cNvPr>
              <p:cNvSpPr txBox="1"/>
              <p:nvPr/>
            </p:nvSpPr>
            <p:spPr>
              <a:xfrm>
                <a:off x="76200" y="171451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State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9F7E81F-953E-2A76-0C3B-35AD32E99F1C}"/>
                </a:ext>
              </a:extLst>
            </p:cNvPr>
            <p:cNvCxnSpPr/>
            <p:nvPr/>
          </p:nvCxnSpPr>
          <p:spPr>
            <a:xfrm>
              <a:off x="1021151" y="1496854"/>
              <a:ext cx="1771650" cy="15525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0B0697-BC0D-67D8-A908-6D29C162051C}"/>
                </a:ext>
              </a:extLst>
            </p:cNvPr>
            <p:cNvCxnSpPr/>
            <p:nvPr/>
          </p:nvCxnSpPr>
          <p:spPr>
            <a:xfrm flipH="1">
              <a:off x="4611441" y="1573054"/>
              <a:ext cx="1476375" cy="153352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56F8DA0-6D00-5A3F-037B-701AB80793EE}"/>
                </a:ext>
              </a:extLst>
            </p:cNvPr>
            <p:cNvCxnSpPr/>
            <p:nvPr/>
          </p:nvCxnSpPr>
          <p:spPr>
            <a:xfrm>
              <a:off x="2315916" y="1963579"/>
              <a:ext cx="1285875" cy="8382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18B413-4C47-D433-0434-8FE7A785AF98}"/>
                </a:ext>
              </a:extLst>
            </p:cNvPr>
            <p:cNvCxnSpPr/>
            <p:nvPr/>
          </p:nvCxnSpPr>
          <p:spPr>
            <a:xfrm flipH="1">
              <a:off x="4020891" y="1992154"/>
              <a:ext cx="866775" cy="8001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C38298-925B-56F3-A3F1-756ADFC33A75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 flipH="1">
              <a:off x="3711964" y="1403986"/>
              <a:ext cx="6377" cy="140731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B8B571D-94F9-A0A8-45BF-F11F402D083F}"/>
                </a:ext>
              </a:extLst>
            </p:cNvPr>
            <p:cNvSpPr/>
            <p:nvPr/>
          </p:nvSpPr>
          <p:spPr>
            <a:xfrm>
              <a:off x="4119563" y="1227225"/>
              <a:ext cx="1295400" cy="78105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Text Box 5">
              <a:extLst>
                <a:ext uri="{FF2B5EF4-FFF2-40B4-BE49-F238E27FC236}">
                  <a16:creationId xmlns:a16="http://schemas.microsoft.com/office/drawing/2014/main" id="{50B973D2-1E8F-0D6A-15D4-700CF4A2B73C}"/>
                </a:ext>
              </a:extLst>
            </p:cNvPr>
            <p:cNvSpPr txBox="1"/>
            <p:nvPr/>
          </p:nvSpPr>
          <p:spPr>
            <a:xfrm>
              <a:off x="4242752" y="1462088"/>
              <a:ext cx="1076325" cy="29527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Person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F8B5282-610F-6B89-9DBD-45B363CBA792}"/>
                </a:ext>
              </a:extLst>
            </p:cNvPr>
            <p:cNvSpPr/>
            <p:nvPr/>
          </p:nvSpPr>
          <p:spPr>
            <a:xfrm>
              <a:off x="209550" y="749618"/>
              <a:ext cx="1295400" cy="78105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Text Box 5">
              <a:extLst>
                <a:ext uri="{FF2B5EF4-FFF2-40B4-BE49-F238E27FC236}">
                  <a16:creationId xmlns:a16="http://schemas.microsoft.com/office/drawing/2014/main" id="{4DF231AB-70B6-F752-02E4-C79E15E48B80}"/>
                </a:ext>
              </a:extLst>
            </p:cNvPr>
            <p:cNvSpPr txBox="1"/>
            <p:nvPr/>
          </p:nvSpPr>
          <p:spPr>
            <a:xfrm>
              <a:off x="376237" y="970050"/>
              <a:ext cx="1076325" cy="29527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SupplierName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0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516448" y="446553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1: Entity Relationship Diagram(ER): Orders Table</a:t>
            </a: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30EFDD90-8C44-E019-A936-9BEF38DC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629" y="-120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7EA6D-A8EF-54C0-DB1C-559D29937B45}"/>
              </a:ext>
            </a:extLst>
          </p:cNvPr>
          <p:cNvGrpSpPr/>
          <p:nvPr/>
        </p:nvGrpSpPr>
        <p:grpSpPr>
          <a:xfrm>
            <a:off x="1107953" y="1312595"/>
            <a:ext cx="8329201" cy="3935538"/>
            <a:chOff x="220345" y="838200"/>
            <a:chExt cx="6709784" cy="277177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7EFFA68-EBDB-3346-E9CE-91677F2F9BB1}"/>
                </a:ext>
              </a:extLst>
            </p:cNvPr>
            <p:cNvGrpSpPr/>
            <p:nvPr/>
          </p:nvGrpSpPr>
          <p:grpSpPr>
            <a:xfrm>
              <a:off x="2695575" y="2867025"/>
              <a:ext cx="1819275" cy="742950"/>
              <a:chOff x="0" y="0"/>
              <a:chExt cx="1819275" cy="74295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EA4B6A4-CD61-9FF6-C2C4-8D151D7D594E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44" name="Text Box 2">
                <a:extLst>
                  <a:ext uri="{FF2B5EF4-FFF2-40B4-BE49-F238E27FC236}">
                    <a16:creationId xmlns:a16="http://schemas.microsoft.com/office/drawing/2014/main" id="{CB620A41-5459-B47C-E8FD-28C0DCF6E4FC}"/>
                  </a:ext>
                </a:extLst>
              </p:cNvPr>
              <p:cNvSpPr txBox="1"/>
              <p:nvPr/>
            </p:nvSpPr>
            <p:spPr>
              <a:xfrm>
                <a:off x="185737" y="1526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</a:t>
                </a:r>
                <a:r>
                  <a:rPr lang="en-US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RS - </a:t>
                </a:r>
                <a:r>
                  <a:rPr lang="en-US" sz="12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</a:t>
                </a:r>
                <a:r>
                  <a:rPr lang="en-US" sz="1200" u="sng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ID</a:t>
                </a:r>
                <a:endParaRPr lang="en-IN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A71D5EA-B608-2019-D407-03F2E2BE896A}"/>
                </a:ext>
              </a:extLst>
            </p:cNvPr>
            <p:cNvGrpSpPr/>
            <p:nvPr/>
          </p:nvGrpSpPr>
          <p:grpSpPr>
            <a:xfrm>
              <a:off x="220345" y="1219199"/>
              <a:ext cx="1114425" cy="628650"/>
              <a:chOff x="-1522730" y="-171451"/>
              <a:chExt cx="1114425" cy="62865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62E4A3C-5311-2FBB-0915-7F6EEE5F48F9}"/>
                  </a:ext>
                </a:extLst>
              </p:cNvPr>
              <p:cNvSpPr/>
              <p:nvPr/>
            </p:nvSpPr>
            <p:spPr>
              <a:xfrm>
                <a:off x="-1522730" y="-171451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42" name="Text Box 5">
                <a:extLst>
                  <a:ext uri="{FF2B5EF4-FFF2-40B4-BE49-F238E27FC236}">
                    <a16:creationId xmlns:a16="http://schemas.microsoft.com/office/drawing/2014/main" id="{A541678B-BA8A-AA4D-EDB5-64536D995C58}"/>
                  </a:ext>
                </a:extLst>
              </p:cNvPr>
              <p:cNvSpPr txBox="1"/>
              <p:nvPr/>
            </p:nvSpPr>
            <p:spPr>
              <a:xfrm>
                <a:off x="-1230597" y="22264"/>
                <a:ext cx="752475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orderdate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EE07336-0882-2F90-2E1F-C984F8856EF5}"/>
                </a:ext>
              </a:extLst>
            </p:cNvPr>
            <p:cNvGrpSpPr/>
            <p:nvPr/>
          </p:nvGrpSpPr>
          <p:grpSpPr>
            <a:xfrm>
              <a:off x="1666785" y="1295400"/>
              <a:ext cx="1114425" cy="628650"/>
              <a:chOff x="-1094195" y="-561975"/>
              <a:chExt cx="1114425" cy="62865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0BDC327-24BC-008D-0BBA-300283AC3A00}"/>
                  </a:ext>
                </a:extLst>
              </p:cNvPr>
              <p:cNvSpPr/>
              <p:nvPr/>
            </p:nvSpPr>
            <p:spPr>
              <a:xfrm>
                <a:off x="-1094195" y="-561975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38" name="Text Box 5">
                <a:extLst>
                  <a:ext uri="{FF2B5EF4-FFF2-40B4-BE49-F238E27FC236}">
                    <a16:creationId xmlns:a16="http://schemas.microsoft.com/office/drawing/2014/main" id="{0C557A69-C580-0774-B123-FD955EACF7AB}"/>
                  </a:ext>
                </a:extLst>
              </p:cNvPr>
              <p:cNvSpPr txBox="1"/>
              <p:nvPr/>
            </p:nvSpPr>
            <p:spPr>
              <a:xfrm>
                <a:off x="-926697" y="-343475"/>
                <a:ext cx="763976" cy="29464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3C94FF8-AFFC-1334-B26E-FB3C4BDBE2DF}"/>
                </a:ext>
              </a:extLst>
            </p:cNvPr>
            <p:cNvGrpSpPr/>
            <p:nvPr/>
          </p:nvGrpSpPr>
          <p:grpSpPr>
            <a:xfrm>
              <a:off x="3038475" y="838200"/>
              <a:ext cx="1114425" cy="628650"/>
              <a:chOff x="0" y="0"/>
              <a:chExt cx="1114425" cy="62865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11394AB-0BE4-5A04-CC18-8F6BAB7827E1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34" name="Text Box 5">
                <a:extLst>
                  <a:ext uri="{FF2B5EF4-FFF2-40B4-BE49-F238E27FC236}">
                    <a16:creationId xmlns:a16="http://schemas.microsoft.com/office/drawing/2014/main" id="{81F26C99-522E-3D9A-CD0A-08CA5E3EFFE1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Deliver fee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82BB531-D464-FF13-443E-61E24AFD2D21}"/>
                </a:ext>
              </a:extLst>
            </p:cNvPr>
            <p:cNvGrpSpPr/>
            <p:nvPr/>
          </p:nvGrpSpPr>
          <p:grpSpPr>
            <a:xfrm>
              <a:off x="4324350" y="1400175"/>
              <a:ext cx="1114425" cy="628650"/>
              <a:chOff x="0" y="0"/>
              <a:chExt cx="1114425" cy="62865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F77586D-8865-3F72-4288-943FEAD0A320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32" name="Text Box 5">
                <a:extLst>
                  <a:ext uri="{FF2B5EF4-FFF2-40B4-BE49-F238E27FC236}">
                    <a16:creationId xmlns:a16="http://schemas.microsoft.com/office/drawing/2014/main" id="{64C79CC9-23DF-DDF1-7AB4-49DA7149C4E3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</a:t>
                </a: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Discount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5299370-4EF0-DB83-61D3-A1A43C69FD47}"/>
                </a:ext>
              </a:extLst>
            </p:cNvPr>
            <p:cNvGrpSpPr/>
            <p:nvPr/>
          </p:nvGrpSpPr>
          <p:grpSpPr>
            <a:xfrm>
              <a:off x="5634729" y="1087288"/>
              <a:ext cx="1295400" cy="781050"/>
              <a:chOff x="217544" y="182413"/>
              <a:chExt cx="1295400" cy="78105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8A6DBC8-864E-8D01-365F-1028DA2BFBB8}"/>
                  </a:ext>
                </a:extLst>
              </p:cNvPr>
              <p:cNvSpPr/>
              <p:nvPr/>
            </p:nvSpPr>
            <p:spPr>
              <a:xfrm>
                <a:off x="217544" y="182413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28" name="Text Box 5">
                <a:extLst>
                  <a:ext uri="{FF2B5EF4-FFF2-40B4-BE49-F238E27FC236}">
                    <a16:creationId xmlns:a16="http://schemas.microsoft.com/office/drawing/2014/main" id="{53A211BB-7DB7-8DA4-A4D9-103E4B863376}"/>
                  </a:ext>
                </a:extLst>
              </p:cNvPr>
              <p:cNvSpPr txBox="1"/>
              <p:nvPr/>
            </p:nvSpPr>
            <p:spPr>
              <a:xfrm>
                <a:off x="327081" y="504928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 Amount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8ED679-DF89-1579-E9BD-5D06D800D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4690" y="1879639"/>
              <a:ext cx="1777740" cy="128266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F7FE476-817D-30A6-3DC6-43D7538A5889}"/>
                </a:ext>
              </a:extLst>
            </p:cNvPr>
            <p:cNvCxnSpPr>
              <a:cxnSpLocks/>
            </p:cNvCxnSpPr>
            <p:nvPr/>
          </p:nvCxnSpPr>
          <p:spPr>
            <a:xfrm>
              <a:off x="984509" y="1857375"/>
              <a:ext cx="1699548" cy="135372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DBBD0E6-707A-E896-B48A-C474C9F0063D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 flipH="1">
              <a:off x="3605213" y="2047875"/>
              <a:ext cx="1175702" cy="81915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C230C87-EACA-FB93-57C0-DB4998B3389B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3605211" y="1466850"/>
              <a:ext cx="2" cy="140017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28EB1C1-CBFD-9C1A-6088-FC4F2580CE81}"/>
                </a:ext>
              </a:extLst>
            </p:cNvPr>
            <p:cNvCxnSpPr>
              <a:cxnSpLocks/>
              <a:stCxn id="137" idx="5"/>
            </p:cNvCxnSpPr>
            <p:nvPr/>
          </p:nvCxnSpPr>
          <p:spPr>
            <a:xfrm>
              <a:off x="2618007" y="1831986"/>
              <a:ext cx="975687" cy="102551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55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309716" y="621653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1: Entity Relationship Diagram(ER): Reviews table</a:t>
            </a: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30EFDD90-8C44-E019-A936-9BEF38DC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629" y="-120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1FCDA-938B-6016-E926-9EAFBD9EF2B7}"/>
              </a:ext>
            </a:extLst>
          </p:cNvPr>
          <p:cNvGrpSpPr/>
          <p:nvPr/>
        </p:nvGrpSpPr>
        <p:grpSpPr>
          <a:xfrm>
            <a:off x="1015994" y="2398671"/>
            <a:ext cx="9396367" cy="3705627"/>
            <a:chOff x="220345" y="838200"/>
            <a:chExt cx="6709784" cy="27717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8A40F6-A196-98A3-8D35-2E9034A8C298}"/>
                </a:ext>
              </a:extLst>
            </p:cNvPr>
            <p:cNvGrpSpPr/>
            <p:nvPr/>
          </p:nvGrpSpPr>
          <p:grpSpPr>
            <a:xfrm>
              <a:off x="2695575" y="2867025"/>
              <a:ext cx="1819275" cy="742950"/>
              <a:chOff x="0" y="0"/>
              <a:chExt cx="1819275" cy="74295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1458733-AA29-6F7D-3765-9A079A539777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74295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11" name="Text Box 2">
                <a:extLst>
                  <a:ext uri="{FF2B5EF4-FFF2-40B4-BE49-F238E27FC236}">
                    <a16:creationId xmlns:a16="http://schemas.microsoft.com/office/drawing/2014/main" id="{5FBF1A98-C631-BC54-55E8-A85FDBF4E224}"/>
                  </a:ext>
                </a:extLst>
              </p:cNvPr>
              <p:cNvSpPr txBox="1"/>
              <p:nvPr/>
            </p:nvSpPr>
            <p:spPr>
              <a:xfrm>
                <a:off x="185737" y="152600"/>
                <a:ext cx="1447800" cy="49466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Reviews - </a:t>
                </a:r>
                <a:r>
                  <a:rPr lang="en-US" sz="1200" u="sng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ReviewD</a:t>
                </a:r>
                <a:endParaRPr lang="en-IN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4AF01D5-3D27-5BF6-4A06-56C1B4280AA8}"/>
                </a:ext>
              </a:extLst>
            </p:cNvPr>
            <p:cNvGrpSpPr/>
            <p:nvPr/>
          </p:nvGrpSpPr>
          <p:grpSpPr>
            <a:xfrm>
              <a:off x="220345" y="1219199"/>
              <a:ext cx="1114425" cy="628650"/>
              <a:chOff x="-1522730" y="-171451"/>
              <a:chExt cx="1114425" cy="62865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990C347-2923-F90C-97B1-ECCFBA1B47AC}"/>
                  </a:ext>
                </a:extLst>
              </p:cNvPr>
              <p:cNvSpPr/>
              <p:nvPr/>
            </p:nvSpPr>
            <p:spPr>
              <a:xfrm>
                <a:off x="-1522730" y="-171451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9" name="Text Box 5">
                <a:extLst>
                  <a:ext uri="{FF2B5EF4-FFF2-40B4-BE49-F238E27FC236}">
                    <a16:creationId xmlns:a16="http://schemas.microsoft.com/office/drawing/2014/main" id="{7B9E4095-83C4-0CA2-20E7-089E0B4683E7}"/>
                  </a:ext>
                </a:extLst>
              </p:cNvPr>
              <p:cNvSpPr txBox="1"/>
              <p:nvPr/>
            </p:nvSpPr>
            <p:spPr>
              <a:xfrm>
                <a:off x="-1230597" y="22264"/>
                <a:ext cx="752475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ProductID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168AB3-FA8E-24ED-3BF8-F13A56AA75D3}"/>
                </a:ext>
              </a:extLst>
            </p:cNvPr>
            <p:cNvGrpSpPr/>
            <p:nvPr/>
          </p:nvGrpSpPr>
          <p:grpSpPr>
            <a:xfrm>
              <a:off x="1666785" y="1295400"/>
              <a:ext cx="1114425" cy="628650"/>
              <a:chOff x="-1094195" y="-561975"/>
              <a:chExt cx="1114425" cy="62865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2C6943-AEF5-3910-BB81-A0839A8FAA2A}"/>
                  </a:ext>
                </a:extLst>
              </p:cNvPr>
              <p:cNvSpPr/>
              <p:nvPr/>
            </p:nvSpPr>
            <p:spPr>
              <a:xfrm>
                <a:off x="-1094195" y="-561975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7" name="Text Box 5">
                <a:extLst>
                  <a:ext uri="{FF2B5EF4-FFF2-40B4-BE49-F238E27FC236}">
                    <a16:creationId xmlns:a16="http://schemas.microsoft.com/office/drawing/2014/main" id="{C520BF33-2548-240A-230C-6ED20E730405}"/>
                  </a:ext>
                </a:extLst>
              </p:cNvPr>
              <p:cNvSpPr txBox="1"/>
              <p:nvPr/>
            </p:nvSpPr>
            <p:spPr>
              <a:xfrm>
                <a:off x="-926697" y="-343475"/>
                <a:ext cx="763976" cy="29464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CustomerID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CCCE1C-1262-BDBB-218B-58999F4F3DD2}"/>
                </a:ext>
              </a:extLst>
            </p:cNvPr>
            <p:cNvGrpSpPr/>
            <p:nvPr/>
          </p:nvGrpSpPr>
          <p:grpSpPr>
            <a:xfrm>
              <a:off x="3038475" y="838200"/>
              <a:ext cx="1114425" cy="628650"/>
              <a:chOff x="0" y="0"/>
              <a:chExt cx="1114425" cy="62865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4EBE30C-DA73-CB55-3197-C3ADA35E8387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101" name="Text Box 5">
                <a:extLst>
                  <a:ext uri="{FF2B5EF4-FFF2-40B4-BE49-F238E27FC236}">
                    <a16:creationId xmlns:a16="http://schemas.microsoft.com/office/drawing/2014/main" id="{089749C7-1235-64C2-86F6-4FB9EC66A6FD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Deliver fee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84A17C-0FFE-7778-1626-A3F0F23FF9F8}"/>
                </a:ext>
              </a:extLst>
            </p:cNvPr>
            <p:cNvGrpSpPr/>
            <p:nvPr/>
          </p:nvGrpSpPr>
          <p:grpSpPr>
            <a:xfrm>
              <a:off x="4324350" y="1400175"/>
              <a:ext cx="1114425" cy="628650"/>
              <a:chOff x="0" y="0"/>
              <a:chExt cx="1114425" cy="62865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D050AD-35CA-F64A-2266-C279DDE3EE5D}"/>
                  </a:ext>
                </a:extLst>
              </p:cNvPr>
              <p:cNvSpPr/>
              <p:nvPr/>
            </p:nvSpPr>
            <p:spPr>
              <a:xfrm>
                <a:off x="0" y="0"/>
                <a:ext cx="1114425" cy="6286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84" name="Text Box 5">
                <a:extLst>
                  <a:ext uri="{FF2B5EF4-FFF2-40B4-BE49-F238E27FC236}">
                    <a16:creationId xmlns:a16="http://schemas.microsoft.com/office/drawing/2014/main" id="{B813B8A9-FF34-7049-1269-53E05B8139EA}"/>
                  </a:ext>
                </a:extLst>
              </p:cNvPr>
              <p:cNvSpPr txBox="1"/>
              <p:nvPr/>
            </p:nvSpPr>
            <p:spPr>
              <a:xfrm>
                <a:off x="180975" y="161925"/>
                <a:ext cx="752475" cy="2571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Rating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2C84FD-4E15-365F-DCB3-C46A89D6BAC3}"/>
                </a:ext>
              </a:extLst>
            </p:cNvPr>
            <p:cNvGrpSpPr/>
            <p:nvPr/>
          </p:nvGrpSpPr>
          <p:grpSpPr>
            <a:xfrm>
              <a:off x="5634729" y="1087288"/>
              <a:ext cx="1295400" cy="781050"/>
              <a:chOff x="217544" y="182413"/>
              <a:chExt cx="1295400" cy="78105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AB3C926-5EC2-A1A2-B832-001ECB4F025B}"/>
                  </a:ext>
                </a:extLst>
              </p:cNvPr>
              <p:cNvSpPr/>
              <p:nvPr/>
            </p:nvSpPr>
            <p:spPr>
              <a:xfrm>
                <a:off x="217544" y="182413"/>
                <a:ext cx="1295400" cy="78105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4" name="Text Box 5">
                <a:extLst>
                  <a:ext uri="{FF2B5EF4-FFF2-40B4-BE49-F238E27FC236}">
                    <a16:creationId xmlns:a16="http://schemas.microsoft.com/office/drawing/2014/main" id="{48ABB9C0-00E0-E959-516B-1B7556A29499}"/>
                  </a:ext>
                </a:extLst>
              </p:cNvPr>
              <p:cNvSpPr txBox="1"/>
              <p:nvPr/>
            </p:nvSpPr>
            <p:spPr>
              <a:xfrm>
                <a:off x="327081" y="504928"/>
                <a:ext cx="1076325" cy="29527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Review text</a:t>
                </a:r>
                <a:endParaRPr lang="en-IN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8816B6-4382-2F5A-00B8-AF14CFA8A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4690" y="1879639"/>
              <a:ext cx="1777740" cy="128266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3F9CF7-EB60-F713-6341-7E68ED9B6B7E}"/>
                </a:ext>
              </a:extLst>
            </p:cNvPr>
            <p:cNvCxnSpPr>
              <a:cxnSpLocks/>
            </p:cNvCxnSpPr>
            <p:nvPr/>
          </p:nvCxnSpPr>
          <p:spPr>
            <a:xfrm>
              <a:off x="984509" y="1857375"/>
              <a:ext cx="1699548" cy="135372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FE3A55-AF71-02AF-85A8-F2DBB83F791F}"/>
                </a:ext>
              </a:extLst>
            </p:cNvPr>
            <p:cNvCxnSpPr>
              <a:cxnSpLocks/>
              <a:endCxn id="110" idx="0"/>
            </p:cNvCxnSpPr>
            <p:nvPr/>
          </p:nvCxnSpPr>
          <p:spPr>
            <a:xfrm flipH="1">
              <a:off x="3605213" y="2047875"/>
              <a:ext cx="1175702" cy="81915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5AD1F8-6F78-92B7-8500-2BF422FB08D4}"/>
                </a:ext>
              </a:extLst>
            </p:cNvPr>
            <p:cNvCxnSpPr>
              <a:cxnSpLocks/>
              <a:endCxn id="110" idx="0"/>
            </p:cNvCxnSpPr>
            <p:nvPr/>
          </p:nvCxnSpPr>
          <p:spPr>
            <a:xfrm>
              <a:off x="3605211" y="1466850"/>
              <a:ext cx="2" cy="140017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116EF7-73D7-F5B1-DA16-A6A1FB3D76C1}"/>
                </a:ext>
              </a:extLst>
            </p:cNvPr>
            <p:cNvCxnSpPr>
              <a:cxnSpLocks/>
              <a:stCxn id="102" idx="5"/>
            </p:cNvCxnSpPr>
            <p:nvPr/>
          </p:nvCxnSpPr>
          <p:spPr>
            <a:xfrm>
              <a:off x="2618007" y="1831986"/>
              <a:ext cx="975687" cy="102551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07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206476" y="188408"/>
            <a:ext cx="8775291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1: Entity Relationship Diagram(ER): all tables</a:t>
            </a: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30EFDD90-8C44-E019-A936-9BEF38DC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629" y="-120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ECC00-F048-0486-8904-37F3CA23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2" y="645608"/>
            <a:ext cx="8200104" cy="55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24E2C1-7833-D371-9DCE-FA38E9A13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04286"/>
              </p:ext>
            </p:extLst>
          </p:nvPr>
        </p:nvGraphicFramePr>
        <p:xfrm>
          <a:off x="368710" y="1082165"/>
          <a:ext cx="7064478" cy="481719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87092">
                  <a:extLst>
                    <a:ext uri="{9D8B030D-6E8A-4147-A177-3AD203B41FA5}">
                      <a16:colId xmlns:a16="http://schemas.microsoft.com/office/drawing/2014/main" val="3894956753"/>
                    </a:ext>
                  </a:extLst>
                </a:gridCol>
                <a:gridCol w="1919711">
                  <a:extLst>
                    <a:ext uri="{9D8B030D-6E8A-4147-A177-3AD203B41FA5}">
                      <a16:colId xmlns:a16="http://schemas.microsoft.com/office/drawing/2014/main" val="1893861255"/>
                    </a:ext>
                  </a:extLst>
                </a:gridCol>
                <a:gridCol w="1822205">
                  <a:extLst>
                    <a:ext uri="{9D8B030D-6E8A-4147-A177-3AD203B41FA5}">
                      <a16:colId xmlns:a16="http://schemas.microsoft.com/office/drawing/2014/main" val="1596200116"/>
                    </a:ext>
                  </a:extLst>
                </a:gridCol>
                <a:gridCol w="2435470">
                  <a:extLst>
                    <a:ext uri="{9D8B030D-6E8A-4147-A177-3AD203B41FA5}">
                      <a16:colId xmlns:a16="http://schemas.microsoft.com/office/drawing/2014/main" val="1850343225"/>
                    </a:ext>
                  </a:extLst>
                </a:gridCol>
              </a:tblGrid>
              <a:tr h="4474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SNO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Name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9553210"/>
                  </a:ext>
                </a:extLst>
              </a:tr>
              <a:tr h="866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NA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746643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9015256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 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107080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SupplierID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9776331"/>
                  </a:ext>
                </a:extLst>
              </a:tr>
              <a:tr h="866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ProductID, CustomerID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734213"/>
                  </a:ext>
                </a:extLst>
              </a:tr>
              <a:tr h="866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Details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OrderDetailsID</a:t>
                      </a:r>
                      <a:endParaRPr lang="en-I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OrderID, ProductID</a:t>
                      </a:r>
                      <a:endParaRPr lang="en-I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5215875"/>
                  </a:ext>
                </a:extLst>
              </a:tr>
            </a:tbl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BE5CE6C-3B7A-CDB6-A8B0-EE87B151BAE1}"/>
              </a:ext>
            </a:extLst>
          </p:cNvPr>
          <p:cNvSpPr txBox="1">
            <a:spLocks/>
          </p:cNvSpPr>
          <p:nvPr/>
        </p:nvSpPr>
        <p:spPr>
          <a:xfrm>
            <a:off x="0" y="115642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2:  Primary and Foreign key Identification: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915A0F-6ED1-0335-EAB3-E50B9F568E6F}"/>
              </a:ext>
            </a:extLst>
          </p:cNvPr>
          <p:cNvSpPr txBox="1"/>
          <p:nvPr/>
        </p:nvSpPr>
        <p:spPr>
          <a:xfrm>
            <a:off x="693174" y="1597729"/>
            <a:ext cx="1030666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all customers from a specific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* from customers where city='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Andrewton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';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Fetch all products under the "Fruits"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* from products where category='Fruits';</a:t>
            </a:r>
          </a:p>
          <a:p>
            <a:endParaRPr lang="en-IN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8A86AF0-98A6-1F5E-695D-192D1202C474}"/>
              </a:ext>
            </a:extLst>
          </p:cNvPr>
          <p:cNvSpPr txBox="1">
            <a:spLocks/>
          </p:cNvSpPr>
          <p:nvPr/>
        </p:nvSpPr>
        <p:spPr>
          <a:xfrm>
            <a:off x="693174" y="460866"/>
            <a:ext cx="7610168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3:  Write a query to: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EFF05E-A5B6-1635-AFDA-FF7693017617}"/>
              </a:ext>
            </a:extLst>
          </p:cNvPr>
          <p:cNvSpPr txBox="1">
            <a:spLocks/>
          </p:cNvSpPr>
          <p:nvPr/>
        </p:nvSpPr>
        <p:spPr>
          <a:xfrm>
            <a:off x="516193" y="535357"/>
            <a:ext cx="10854813" cy="866489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Task 4: Write DDL statements to recreate the Customers table with the following constraints: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B6EB2-CD1D-5171-8F53-391455A4363D}"/>
              </a:ext>
            </a:extLst>
          </p:cNvPr>
          <p:cNvSpPr txBox="1"/>
          <p:nvPr/>
        </p:nvSpPr>
        <p:spPr>
          <a:xfrm>
            <a:off x="516194" y="1401846"/>
            <a:ext cx="111596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CustomerID as primary Key-- can use while table creation or as follows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ALTER TABLE customers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ADD CONSTRAINT pk_customerID PRIMARY KEY (customerID);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 Age cannot be null and must be greater than 18-- can use while table creation or as follows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ALTER TABLE Customers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MODIFY age INT NOT NULL;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Add CHECK constraint to ensure age is greater than 18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ALTER TABLE Customers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ADD CONSTRAINT chk_age CHECK (age &gt; 18);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Unique constraint for Name-- can use while table creation or as follows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ALTER TABLE Customers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ADD CONSTRAINT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unique_name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UNIQUE (Name);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{B120E026-1357-4853-9B27-B567E8DCED5A}tf78438558_win32</Template>
  <TotalTime>1480</TotalTime>
  <Words>1112</Words>
  <Application>Microsoft Office PowerPoint</Application>
  <PresentationFormat>Widescreen</PresentationFormat>
  <Paragraphs>218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Sabon Next LT</vt:lpstr>
      <vt:lpstr>Custom</vt:lpstr>
      <vt:lpstr>AMAZON FRESH ANALSIS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FRESH ANALSIS</dc:title>
  <dc:subject/>
  <dc:creator>suku bbz10</dc:creator>
  <cp:lastModifiedBy>suku bbz10</cp:lastModifiedBy>
  <cp:revision>3</cp:revision>
  <dcterms:created xsi:type="dcterms:W3CDTF">2025-01-11T12:28:30Z</dcterms:created>
  <dcterms:modified xsi:type="dcterms:W3CDTF">2025-01-12T13:09:02Z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